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309" r:id="rId3"/>
    <p:sldId id="312" r:id="rId4"/>
    <p:sldId id="311" r:id="rId5"/>
    <p:sldId id="31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335" r:id="rId30"/>
    <p:sldId id="263" r:id="rId3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8000"/>
    <a:srgbClr val="FFFF99"/>
    <a:srgbClr val="0033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969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43C95B-6595-4BD2-8A3B-E6068CB47E38}" type="datetimeFigureOut">
              <a:rPr lang="es-ES"/>
              <a:pPr>
                <a:defRPr/>
              </a:pPr>
              <a:t>03/06/2020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2E18F-1C3C-4FED-970D-C6699AD937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2</a:t>
            </a:fld>
            <a:endParaRPr lang="es-ES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19908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505FBF-5CF8-41ED-AD79-6B286B75EEBB}" type="slidenum">
              <a:rPr lang="es-ES" altLang="en-US" sz="1400" smtClean="0"/>
              <a:pPr>
                <a:spcBef>
                  <a:spcPct val="0"/>
                </a:spcBef>
              </a:pPr>
              <a:t>4</a:t>
            </a:fld>
            <a:endParaRPr lang="es-ES" altLang="en-US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8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2E18F-1C3C-4FED-970D-C6699AD9378A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03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361E-FAE8-45C4-A889-542411C5593E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1868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2A74-971A-44EF-AEC4-A83A53BE05CE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32307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D9F0-B9C1-4C19-B918-86F7081A2DE1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9263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4ACB-8DDC-4CE8-968B-84A029B31957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198045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9164638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Microsoft YaHei" pitchFamily="34" charset="-122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CBDC-B5C0-4B74-807B-5F188D7FE24F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8726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6EDE-7010-41F3-B0E1-220912625C0D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10644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725B-F875-4160-A90F-93F13385F2A8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1502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E85B-8264-462F-9D69-72D8F154289D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5024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8D37-9504-492C-B178-CE600846D027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42893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054D-47E3-469E-8DD6-2B5F5845B7F6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3092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8574-60A2-47A5-BE34-441D9D7CC196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18772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F190-5F60-4AB1-A42C-4D12F4697D59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333690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Haga clic para modificar el estilo de texto del patrón</a:t>
            </a:r>
          </a:p>
          <a:p>
            <a:pPr lvl="1"/>
            <a:r>
              <a:rPr lang="fr-FR" altLang="es-ES" smtClean="0"/>
              <a:t>Segundo nivel</a:t>
            </a:r>
          </a:p>
          <a:p>
            <a:pPr lvl="2"/>
            <a:r>
              <a:rPr lang="fr-FR" altLang="es-ES" smtClean="0"/>
              <a:t>Tercer nivel</a:t>
            </a:r>
          </a:p>
          <a:p>
            <a:pPr lvl="3"/>
            <a:r>
              <a:rPr lang="fr-FR" altLang="es-ES" smtClean="0"/>
              <a:t>Cuarto nivel</a:t>
            </a:r>
          </a:p>
          <a:p>
            <a:pPr lvl="4"/>
            <a:r>
              <a:rPr lang="fr-FR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8413342-896C-4ED4-AFFA-A493333F2C78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1EJAd4Vwdw" TargetMode="External"/><Relationship Id="rId2" Type="http://schemas.openxmlformats.org/officeDocument/2006/relationships/hyperlink" Target="http://www.geogra.uah.es/carto-thematique-hermes/V5_Ch1_13_b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Hj0jj-OCBl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Flf-HHsy8" TargetMode="External"/><Relationship Id="rId2" Type="http://schemas.openxmlformats.org/officeDocument/2006/relationships/hyperlink" Target="http://rust.ats.ucla.edu/ustweb/Projects/PROJECTS/videos/FirstStreetW_exist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cAKwZayfKlc&amp;spfreload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_embK_lzemo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youtu.be/31EJAd4Vwd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j3ObulfZRJ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923" y="3183979"/>
            <a:ext cx="8340725" cy="2613025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en-AU" sz="2177" dirty="0" smtClean="0">
                <a:solidFill>
                  <a:schemeClr val="accent1">
                    <a:lumMod val="50000"/>
                  </a:schemeClr>
                </a:solidFill>
              </a:rPr>
              <a:t>Dpt. of Geology, Geography and Environmental Sciences</a:t>
            </a:r>
            <a:endParaRPr lang="en-AU" sz="254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n-AU" sz="2540" dirty="0" smtClean="0">
                <a:solidFill>
                  <a:schemeClr val="accent1">
                    <a:lumMod val="50000"/>
                  </a:schemeClr>
                </a:solidFill>
              </a:rPr>
              <a:t>University of Alcala</a:t>
            </a:r>
          </a:p>
          <a:p>
            <a:pPr marL="0" indent="0" algn="ctr">
              <a:spcAft>
                <a:spcPts val="600"/>
              </a:spcAft>
              <a:buNone/>
              <a:defRPr/>
            </a:pPr>
            <a:endParaRPr lang="es-ES" sz="254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None/>
              <a:defRPr/>
            </a:pPr>
            <a:r>
              <a:rPr lang="es-ES" sz="2540" dirty="0">
                <a:solidFill>
                  <a:schemeClr val="accent1">
                    <a:lumMod val="50000"/>
                  </a:schemeClr>
                </a:solidFill>
              </a:rPr>
              <a:t>www.geogra.uah.es/patxi</a:t>
            </a:r>
            <a:endParaRPr lang="es-ES" sz="326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543942" y="2276872"/>
            <a:ext cx="788193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defRPr/>
            </a:pPr>
            <a:r>
              <a:rPr lang="es-ES" sz="2903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Patxi Escobar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-17239" y="404664"/>
            <a:ext cx="9004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3600" b="1" dirty="0" smtClean="0">
                <a:solidFill>
                  <a:srgbClr val="006B6B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Animated cartography</a:t>
            </a:r>
            <a:endParaRPr lang="en-AU" altLang="en-US" sz="3600" b="1" dirty="0">
              <a:solidFill>
                <a:srgbClr val="006B6B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79388" y="6524625"/>
            <a:ext cx="87852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AU" altLang="en-US" sz="1400" i="1">
                <a:solidFill>
                  <a:srgbClr val="006B6B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Environmental Mapping Strategy  </a:t>
            </a:r>
            <a:r>
              <a:rPr lang="es-ES" altLang="en-US" sz="1400" i="1">
                <a:solidFill>
                  <a:srgbClr val="006B6B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- EXPLORERS EUROLAB 2O2O 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s-ES" altLang="en-US" sz="1400" i="1">
              <a:solidFill>
                <a:srgbClr val="006B6B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387360" y="404664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Animation - definition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3520" y="1988840"/>
            <a:ext cx="7050240" cy="246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US" altLang="es-ES" sz="2903" i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Animation is the technique or notion of movement applied to an element or </a:t>
            </a:r>
            <a:r>
              <a:rPr lang="en-US" altLang="es-ES" sz="2903" i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individual</a:t>
            </a:r>
          </a:p>
          <a:p>
            <a:pPr marL="0" indent="0" algn="ctr" eaLnBrk="1" hangingPunct="1">
              <a:lnSpc>
                <a:spcPct val="100000"/>
              </a:lnSpc>
              <a:spcAft>
                <a:spcPts val="544"/>
              </a:spcAft>
              <a:defRPr/>
            </a:pPr>
            <a:endParaRPr lang="es-ES" altLang="es-ES" sz="2903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US" altLang="es-ES" sz="2903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It is closely linked to graphic production</a:t>
            </a:r>
            <a:endParaRPr lang="es-ES" altLang="es-ES" sz="2903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41" y="1469160"/>
            <a:ext cx="3751200" cy="21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335197" y="386280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About animation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5197" y="1340768"/>
            <a:ext cx="7773512" cy="37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903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Origin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54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AU" alt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Quickly flipped pages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903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Perception of dynamic maps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903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	</a:t>
            </a:r>
            <a:r>
              <a:rPr lang="en-AU" alt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Geometry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	Theme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	Time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903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Properties of perception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Size, colour, texture, orientation, shape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n-AU" altLang="es-ES" sz="2903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Principle</a:t>
            </a:r>
          </a:p>
          <a:p>
            <a:pPr marL="0" indent="0" eaLnBrk="1" hangingPunct="1">
              <a:lnSpc>
                <a:spcPct val="100000"/>
              </a:lnSpc>
              <a:spcAft>
                <a:spcPts val="544"/>
              </a:spcAft>
              <a:defRPr/>
            </a:pPr>
            <a:r>
              <a:rPr lang="es-ES" altLang="es-ES" sz="2903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alt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Continuous reality </a:t>
            </a:r>
            <a:r>
              <a:rPr lang="en-US" alt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breaks </a:t>
            </a:r>
            <a:r>
              <a:rPr lang="en-US" alt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a series of similar images</a:t>
            </a:r>
            <a:endParaRPr lang="es-ES" altLang="es-ES" sz="28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9702" name="1 Rectángulo"/>
          <p:cNvSpPr>
            <a:spLocks noChangeArrowheads="1"/>
          </p:cNvSpPr>
          <p:nvPr/>
        </p:nvSpPr>
        <p:spPr bwMode="auto">
          <a:xfrm>
            <a:off x="4832641" y="3689641"/>
            <a:ext cx="4570560" cy="3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51"/>
              <a:t>http://www.animationckc.ir/contents/1106/Flip-book</a:t>
            </a:r>
          </a:p>
        </p:txBody>
      </p:sp>
    </p:spTree>
    <p:extLst>
      <p:ext uri="{BB962C8B-B14F-4D97-AF65-F5344CB8AC3E}">
        <p14:creationId xmlns:p14="http://schemas.microsoft.com/office/powerpoint/2010/main" val="23500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87360" y="404664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About animation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3520" y="1628800"/>
            <a:ext cx="7050240" cy="37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s-ES" sz="2903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What happens between those </a:t>
            </a:r>
            <a:r>
              <a:rPr lang="en-US" altLang="es-ES" sz="2903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images is </a:t>
            </a:r>
            <a:r>
              <a:rPr lang="en-US" altLang="es-ES" sz="2903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[could be]</a:t>
            </a:r>
            <a:r>
              <a:rPr lang="en-US" altLang="es-ES" sz="2903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s-ES" sz="2903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most important </a:t>
            </a:r>
            <a:r>
              <a:rPr lang="en-US" altLang="es-ES" sz="2903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ES" sz="2903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s-ES" sz="2903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(Peterson, 1995)</a:t>
            </a:r>
            <a:endParaRPr lang="es-ES" altLang="es-ES" sz="2903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01" y="0"/>
            <a:ext cx="7771680" cy="114336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s-ES" b="1" dirty="0"/>
              <a:t>Animated map types</a:t>
            </a:r>
            <a:endParaRPr lang="en-US" altLang="es-ES" sz="2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81" y="1991881"/>
            <a:ext cx="3924000" cy="178272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Types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1)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Shape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542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1748" name="Picture 5" descr="C:\My Documents\LD352\shap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81" y="1925641"/>
            <a:ext cx="6534720" cy="46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4416481" y="4007881"/>
            <a:ext cx="2975040" cy="2164320"/>
            <a:chOff x="5715000" y="4953000"/>
            <a:chExt cx="1676400" cy="1219200"/>
          </a:xfrm>
        </p:grpSpPr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5715000" y="4953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4000"/>
                </a:lnSpc>
                <a:spcAft>
                  <a:spcPts val="5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s-ES" altLang="es-ES" sz="2358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endParaRPr>
            </a:p>
          </p:txBody>
        </p:sp>
        <p:sp>
          <p:nvSpPr>
            <p:cNvPr id="31755" name="Rectangle 9"/>
            <p:cNvSpPr>
              <a:spLocks noChangeArrowheads="1"/>
            </p:cNvSpPr>
            <p:nvPr/>
          </p:nvSpPr>
          <p:spPr bwMode="auto">
            <a:xfrm>
              <a:off x="7162800" y="5943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4000"/>
                </a:lnSpc>
                <a:spcAft>
                  <a:spcPts val="5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s-ES" altLang="es-ES" sz="2358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endParaRPr>
            </a:p>
          </p:txBody>
        </p:sp>
      </p:grp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33601" y="5904360"/>
            <a:ext cx="2359150" cy="4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>
              <a:spcAft>
                <a:spcPts val="1413"/>
              </a:spcAf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Aft>
                <a:spcPts val="563"/>
              </a:spcAf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es-ES" sz="2358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(Hayward, 1984) :</a:t>
            </a:r>
          </a:p>
        </p:txBody>
      </p:sp>
      <p:grpSp>
        <p:nvGrpSpPr>
          <p:cNvPr id="3" name="14 Grupo"/>
          <p:cNvGrpSpPr>
            <a:grpSpLocks/>
          </p:cNvGrpSpPr>
          <p:nvPr/>
        </p:nvGrpSpPr>
        <p:grpSpPr bwMode="auto">
          <a:xfrm>
            <a:off x="4417920" y="4005001"/>
            <a:ext cx="2972160" cy="2161440"/>
            <a:chOff x="5715008" y="4949294"/>
            <a:chExt cx="1674320" cy="1218160"/>
          </a:xfrm>
        </p:grpSpPr>
        <p:sp>
          <p:nvSpPr>
            <p:cNvPr id="31752" name="Oval 7"/>
            <p:cNvSpPr>
              <a:spLocks noChangeArrowheads="1"/>
            </p:cNvSpPr>
            <p:nvPr/>
          </p:nvSpPr>
          <p:spPr bwMode="auto">
            <a:xfrm>
              <a:off x="7160728" y="593885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4000"/>
                </a:lnSpc>
                <a:spcAft>
                  <a:spcPts val="5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s-ES" altLang="es-ES" sz="2358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endParaRPr>
            </a:p>
          </p:txBody>
        </p:sp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5715008" y="494929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4000"/>
                </a:lnSpc>
                <a:spcAft>
                  <a:spcPts val="5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s-ES" altLang="es-ES" sz="2358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4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88" y="2030261"/>
            <a:ext cx="7773120" cy="199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Types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(2):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Location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32771" name="Picture 3" descr="C:\My Documents\LD352\shap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7338240" cy="51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211960" y="3027461"/>
            <a:ext cx="423360" cy="4550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s-ES" altLang="es-ES" sz="2358">
              <a:solidFill>
                <a:schemeClr val="tx1"/>
              </a:solidFill>
              <a:latin typeface="Times New Roman" panose="02020603050405020304" pitchFamily="18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15903 0.1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My Documents\LD352\shap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8133120" cy="572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3778768" y="3894663"/>
            <a:ext cx="1645920" cy="17092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s-ES" sz="2177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 flipV="1">
            <a:off x="3881728" y="4001223"/>
            <a:ext cx="1440000" cy="14961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s-ES" sz="2177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688" y="2030261"/>
            <a:ext cx="7773120" cy="1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changes (3):</a:t>
            </a:r>
          </a:p>
          <a:p>
            <a:pPr algn="l" eaLnBrk="1" hangingPunct="1">
              <a:defRPr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eaLnBrk="1" hangingPunct="1">
              <a:defRPr/>
            </a:pP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en-US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1214E-7 L 0.12049 -0.16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-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My Documents\LD352\shap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36560"/>
            <a:ext cx="5930522" cy="41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My Documents\LD352\shap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36560"/>
            <a:ext cx="5930522" cy="41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0688" y="2030261"/>
            <a:ext cx="4111272" cy="1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Types of changes (4):</a:t>
            </a:r>
          </a:p>
          <a:p>
            <a:pPr eaLnBrk="1" hangingPunct="1">
              <a:buFontTx/>
              <a:buNone/>
              <a:defRPr/>
            </a:pPr>
            <a:endParaRPr lang="en-US" sz="2800" kern="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b="1" kern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Texture</a:t>
            </a:r>
            <a:endParaRPr lang="en-US" b="1" kern="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90721" y="991080"/>
            <a:ext cx="5844960" cy="1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175" dirty="0">
                <a:latin typeface="Arial" charset="0"/>
                <a:ea typeface="Droid Sans Fallback" charset="0"/>
                <a:cs typeface="Droid Sans Fallback" charset="0"/>
              </a:rPr>
              <a:t> </a:t>
            </a:r>
            <a:r>
              <a:rPr lang="en-U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Type of changes </a:t>
            </a: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(5):</a:t>
            </a:r>
          </a:p>
          <a:p>
            <a:pPr lvl="1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–"/>
              <a:defRPr/>
            </a:pP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 </a:t>
            </a:r>
            <a:r>
              <a:rPr lang="en-US" sz="2812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  <a:hlinkClick r:id="rId2"/>
              </a:rPr>
              <a:t>Perspective</a:t>
            </a:r>
            <a:r>
              <a:rPr lang="en-US" sz="2812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  <a:hlinkClick r:id="rId2"/>
              </a:rPr>
              <a:t> </a:t>
            </a: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  <a:hlinkClick r:id="rId2"/>
              </a:rPr>
              <a:t>(</a:t>
            </a:r>
            <a:r>
              <a:rPr lang="en-US" sz="2812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  <a:hlinkClick r:id="rId2"/>
              </a:rPr>
              <a:t>ArcGIS </a:t>
            </a: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  <a:hlinkClick r:id="rId2"/>
              </a:rPr>
              <a:t>3D Scene)</a:t>
            </a:r>
            <a:endParaRPr lang="en-US" sz="2812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4694313" cy="404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7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My Documents\LD352\shap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1" y="1790281"/>
            <a:ext cx="5564160" cy="39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34881" y="340200"/>
            <a:ext cx="4572000" cy="1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Type of changes </a:t>
            </a: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(6):</a:t>
            </a:r>
          </a:p>
          <a:p>
            <a:pPr lvl="1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Colour</a:t>
            </a:r>
            <a:endParaRPr lang="en-US" sz="281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Arial" pitchFamily="34" charset="0"/>
            </a:endParaRPr>
          </a:p>
        </p:txBody>
      </p:sp>
      <p:pic>
        <p:nvPicPr>
          <p:cNvPr id="35843" name="Picture 3" descr="C:\My Documents\LD352\shap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60" y="1798921"/>
            <a:ext cx="5546880" cy="39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" y="360"/>
            <a:ext cx="4572000" cy="1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Type of changes </a:t>
            </a: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(7):</a:t>
            </a:r>
          </a:p>
          <a:p>
            <a:pPr lvl="1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Size</a:t>
            </a:r>
            <a:endParaRPr lang="en-US" sz="281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Arial" pitchFamily="34" charset="0"/>
            </a:endParaRPr>
          </a:p>
        </p:txBody>
      </p:sp>
      <p:pic>
        <p:nvPicPr>
          <p:cNvPr id="37891" name="Picture 4" descr="C:\My Documents\LD352\shap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1" y="1379881"/>
            <a:ext cx="7489440" cy="5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Oval 5"/>
          <p:cNvSpPr>
            <a:spLocks noChangeArrowheads="1"/>
          </p:cNvSpPr>
          <p:nvPr/>
        </p:nvSpPr>
        <p:spPr bwMode="auto">
          <a:xfrm>
            <a:off x="3025441" y="5260681"/>
            <a:ext cx="228960" cy="2289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s-ES" altLang="es-ES" sz="2358">
              <a:solidFill>
                <a:schemeClr val="tx1"/>
              </a:solidFill>
              <a:latin typeface="Times New Roman" panose="02020603050405020304" pitchFamily="18" charset="0"/>
              <a:cs typeface="Droid Sans Fallback" charset="0"/>
            </a:endParaRPr>
          </a:p>
        </p:txBody>
      </p:sp>
      <p:sp>
        <p:nvSpPr>
          <p:cNvPr id="36870" name="Oval 8"/>
          <p:cNvSpPr>
            <a:spLocks noChangeArrowheads="1"/>
          </p:cNvSpPr>
          <p:nvPr/>
        </p:nvSpPr>
        <p:spPr bwMode="auto">
          <a:xfrm>
            <a:off x="2846881" y="5049001"/>
            <a:ext cx="624960" cy="6537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s-ES" altLang="es-ES" sz="2358">
              <a:solidFill>
                <a:schemeClr val="tx1"/>
              </a:solidFill>
              <a:latin typeface="Times New Roman" panose="02020603050405020304" pitchFamily="18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600" b="1" dirty="0" smtClean="0"/>
              <a:t>Content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056" y="1484784"/>
            <a:ext cx="8462713" cy="223224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s-ES" sz="2800" dirty="0" smtClean="0">
                <a:solidFill>
                  <a:srgbClr val="4D4D4D"/>
                </a:solidFill>
              </a:rPr>
              <a:t>Introduction</a:t>
            </a:r>
            <a:endParaRPr lang="en-AU" altLang="es-ES" sz="2800" dirty="0">
              <a:solidFill>
                <a:srgbClr val="4D4D4D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s-ES" sz="2800" dirty="0">
                <a:solidFill>
                  <a:srgbClr val="4D4D4D"/>
                </a:solidFill>
              </a:rPr>
              <a:t>Multimedia and Mapping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s-ES" sz="2800" dirty="0" smtClean="0">
                <a:solidFill>
                  <a:srgbClr val="4D4D4D"/>
                </a:solidFill>
              </a:rPr>
              <a:t>Principles of animation</a:t>
            </a:r>
            <a:endParaRPr lang="en-AU" altLang="es-ES" sz="2800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s-ES" sz="2800" dirty="0" smtClean="0">
                <a:solidFill>
                  <a:srgbClr val="4D4D4D"/>
                </a:solidFill>
              </a:rPr>
              <a:t>Types of animation in mapping</a:t>
            </a:r>
            <a:endParaRPr lang="en-AU" altLang="es-ES" sz="2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" y="360"/>
            <a:ext cx="4572000" cy="1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Type of changes </a:t>
            </a: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(8):</a:t>
            </a:r>
          </a:p>
          <a:p>
            <a:pPr lvl="1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Hue</a:t>
            </a:r>
            <a:endParaRPr lang="en-US" sz="281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Arial" pitchFamily="34" charset="0"/>
            </a:endParaRPr>
          </a:p>
        </p:txBody>
      </p:sp>
      <p:pic>
        <p:nvPicPr>
          <p:cNvPr id="37891" name="Picture 3" descr="C:\My Documents\LD352\shap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41" y="2061001"/>
            <a:ext cx="6308640" cy="44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:\My Documents\LD352\shap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0" y="2023561"/>
            <a:ext cx="6382080" cy="449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1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55576" y="675293"/>
            <a:ext cx="4572000" cy="11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>
              <a:spcAft>
                <a:spcPts val="1413"/>
              </a:spcAf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Aft>
                <a:spcPts val="563"/>
              </a:spcAf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5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en-US" altLang="es-E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 </a:t>
            </a:r>
            <a:r>
              <a:rPr lang="en-US" altLang="es-E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Type of changes (9</a:t>
            </a:r>
            <a:r>
              <a:rPr lang="en-US" altLang="es-E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):</a:t>
            </a:r>
          </a:p>
          <a:p>
            <a:pPr lvl="1" eaLnBrk="1" hangingPunct="1">
              <a:lnSpc>
                <a:spcPct val="94000"/>
              </a:lnSpc>
              <a:spcBef>
                <a:spcPct val="5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en-US" altLang="es-E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 </a:t>
            </a:r>
            <a:r>
              <a:rPr lang="en-US" altLang="es-E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Scene</a:t>
            </a:r>
            <a:endParaRPr lang="en-US" altLang="es-ES" sz="281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Droid Sans Fallback" charset="0"/>
            </a:endParaRPr>
          </a:p>
        </p:txBody>
      </p:sp>
      <p:pic>
        <p:nvPicPr>
          <p:cNvPr id="43011" name="Picture 3" descr="C:\My Documents\LD352\shap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91401"/>
            <a:ext cx="5873760" cy="413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My Documents\LD352\shap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1860841"/>
            <a:ext cx="6298560" cy="44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91681" y="1070281"/>
            <a:ext cx="4572000" cy="11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>
              <a:spcAft>
                <a:spcPts val="1413"/>
              </a:spcAf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Aft>
                <a:spcPts val="1138"/>
              </a:spcAf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Aft>
                <a:spcPts val="850"/>
              </a:spcAf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Aft>
                <a:spcPts val="563"/>
              </a:spcAf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Aft>
                <a:spcPts val="288"/>
              </a:spcAf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5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en-US" altLang="es-E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 </a:t>
            </a:r>
            <a:r>
              <a:rPr lang="en-US" altLang="es-E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Type of changes (10</a:t>
            </a:r>
            <a:r>
              <a:rPr lang="en-US" altLang="es-E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):</a:t>
            </a:r>
          </a:p>
          <a:p>
            <a:pPr lvl="1" eaLnBrk="1" hangingPunct="1">
              <a:lnSpc>
                <a:spcPct val="94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es-E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Droid Sans Fallback" charset="0"/>
              </a:rPr>
              <a:t>Zoom</a:t>
            </a:r>
            <a:endParaRPr lang="en-US" altLang="es-ES" sz="281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Droid Sans Fallback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2081" y="3113640"/>
            <a:ext cx="3680640" cy="2592000"/>
            <a:chOff x="681" y="1961"/>
            <a:chExt cx="2319" cy="1633"/>
          </a:xfrm>
        </p:grpSpPr>
        <p:pic>
          <p:nvPicPr>
            <p:cNvPr id="40964" name="Picture 4" descr="C:\My Documents\LD352\shape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1961"/>
              <a:ext cx="2319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1085" y="2095"/>
              <a:ext cx="1528" cy="14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4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4000"/>
                </a:lnSpc>
                <a:spcAft>
                  <a:spcPts val="56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s-ES" altLang="es-ES" sz="2358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3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066 Grupo"/>
          <p:cNvGrpSpPr>
            <a:grpSpLocks/>
          </p:cNvGrpSpPr>
          <p:nvPr/>
        </p:nvGrpSpPr>
        <p:grpSpPr bwMode="auto">
          <a:xfrm>
            <a:off x="1575361" y="1775881"/>
            <a:ext cx="6043680" cy="4255200"/>
            <a:chOff x="3838959" y="1865825"/>
            <a:chExt cx="6042374" cy="4255389"/>
          </a:xfrm>
        </p:grpSpPr>
        <p:pic>
          <p:nvPicPr>
            <p:cNvPr id="41990" name="Picture 5" descr="C:\My Documents\LD352\shape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959" y="1865825"/>
              <a:ext cx="6042374" cy="425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62" name="Oval 7"/>
            <p:cNvSpPr>
              <a:spLocks noChangeArrowheads="1"/>
            </p:cNvSpPr>
            <p:nvPr/>
          </p:nvSpPr>
          <p:spPr bwMode="auto">
            <a:xfrm>
              <a:off x="5363590" y="4727232"/>
              <a:ext cx="407431" cy="406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sz="2177">
                <a:latin typeface="Arial" charset="0"/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063" name="Oval 7"/>
            <p:cNvSpPr>
              <a:spLocks noChangeArrowheads="1"/>
            </p:cNvSpPr>
            <p:nvPr/>
          </p:nvSpPr>
          <p:spPr bwMode="auto">
            <a:xfrm>
              <a:off x="5750866" y="3795511"/>
              <a:ext cx="407432" cy="4060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sz="2177">
                <a:latin typeface="Arial" charset="0"/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064" name="Oval 7"/>
            <p:cNvSpPr>
              <a:spLocks noChangeArrowheads="1"/>
            </p:cNvSpPr>
            <p:nvPr/>
          </p:nvSpPr>
          <p:spPr bwMode="auto">
            <a:xfrm>
              <a:off x="6282111" y="4639388"/>
              <a:ext cx="405992" cy="4075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sz="2177">
                <a:latin typeface="Arial" charset="0"/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065" name="Oval 7"/>
            <p:cNvSpPr>
              <a:spLocks noChangeArrowheads="1"/>
            </p:cNvSpPr>
            <p:nvPr/>
          </p:nvSpPr>
          <p:spPr bwMode="auto">
            <a:xfrm>
              <a:off x="6420321" y="5376701"/>
              <a:ext cx="404552" cy="40609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sz="2177">
                <a:latin typeface="Arial" charset="0"/>
                <a:ea typeface="Droid Sans Fallback" charset="0"/>
                <a:cs typeface="Droid Sans Fallback" charset="0"/>
              </a:endParaRPr>
            </a:p>
          </p:txBody>
        </p:sp>
        <p:sp>
          <p:nvSpPr>
            <p:cNvPr id="10066" name="Oval 7"/>
            <p:cNvSpPr>
              <a:spLocks noChangeArrowheads="1"/>
            </p:cNvSpPr>
            <p:nvPr/>
          </p:nvSpPr>
          <p:spPr bwMode="auto">
            <a:xfrm>
              <a:off x="6120866" y="3415334"/>
              <a:ext cx="407431" cy="40609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4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sz="2177">
                <a:latin typeface="Arial" charset="0"/>
                <a:ea typeface="Droid Sans Fallback" charset="0"/>
                <a:cs typeface="Droid Sans Fallback" charset="0"/>
              </a:endParaRPr>
            </a:p>
          </p:txBody>
        </p:sp>
      </p:grp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4531" y="239046"/>
            <a:ext cx="4572000" cy="11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3175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Type of changes (11</a:t>
            </a:r>
            <a:r>
              <a:rPr lang="en-US" sz="317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):</a:t>
            </a:r>
          </a:p>
          <a:p>
            <a:pPr lvl="1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1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Arial" pitchFamily="34" charset="0"/>
              </a:rPr>
              <a:t>Theme</a:t>
            </a:r>
            <a:endParaRPr lang="en-US" sz="2812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Arial" pitchFamily="34" charset="0"/>
            </a:endParaRPr>
          </a:p>
        </p:txBody>
      </p:sp>
      <p:pic>
        <p:nvPicPr>
          <p:cNvPr id="40963" name="Picture 3" descr="C:\My Documents\LD352\shap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61" y="1989001"/>
            <a:ext cx="5712480" cy="40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AutoShape 5"/>
          <p:cNvSpPr>
            <a:spLocks noChangeAspect="1" noChangeArrowheads="1"/>
          </p:cNvSpPr>
          <p:nvPr/>
        </p:nvSpPr>
        <p:spPr bwMode="auto">
          <a:xfrm>
            <a:off x="758881" y="1961641"/>
            <a:ext cx="4760640" cy="33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s-ES" altLang="es-ES" sz="2358">
              <a:solidFill>
                <a:schemeClr val="tx1"/>
              </a:solidFill>
              <a:latin typeface="Times New Roman" panose="02020603050405020304" pitchFamily="18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1120" y="4521961"/>
            <a:ext cx="708480" cy="4017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57601" y="4521961"/>
            <a:ext cx="707040" cy="40176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42721" y="3912841"/>
            <a:ext cx="1120320" cy="4017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73921" y="3912841"/>
            <a:ext cx="1121760" cy="40176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803681" y="3912841"/>
            <a:ext cx="1121760" cy="40176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477440" y="3463561"/>
            <a:ext cx="1313280" cy="24192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034881" y="3912841"/>
            <a:ext cx="1121760" cy="40176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939840" y="3463561"/>
            <a:ext cx="1313280" cy="24192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708641" y="3012840"/>
            <a:ext cx="1311840" cy="24192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266081" y="3912841"/>
            <a:ext cx="1121760" cy="4017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495841" y="3912841"/>
            <a:ext cx="1123200" cy="4017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785920" y="3463561"/>
            <a:ext cx="1313280" cy="24192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7728481" y="3912841"/>
            <a:ext cx="1120320" cy="4017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7630561" y="3463561"/>
            <a:ext cx="1314720" cy="24192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707521" y="3012840"/>
            <a:ext cx="1311840" cy="24192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3885121" y="2562121"/>
            <a:ext cx="1311840" cy="241920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4541761" y="2804041"/>
            <a:ext cx="1440" cy="103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3365281" y="290772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7362721" y="290772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365281" y="2907721"/>
            <a:ext cx="1176480" cy="2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541761" y="2907721"/>
            <a:ext cx="2820960" cy="2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3365281" y="3254760"/>
            <a:ext cx="1440" cy="103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134081" y="335844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596481" y="335844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2134081" y="3358441"/>
            <a:ext cx="1231200" cy="2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3365281" y="3358441"/>
            <a:ext cx="1231200" cy="2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2134081" y="370548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902881" y="3810601"/>
            <a:ext cx="1440" cy="102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2134081" y="3810601"/>
            <a:ext cx="1440" cy="102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3365281" y="3810601"/>
            <a:ext cx="1440" cy="102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902881" y="3810601"/>
            <a:ext cx="123120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2134081" y="3810601"/>
            <a:ext cx="123120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902881" y="4314600"/>
            <a:ext cx="1440" cy="103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493921" y="4418280"/>
            <a:ext cx="1440" cy="103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1310401" y="4418280"/>
            <a:ext cx="1440" cy="103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493921" y="4418281"/>
            <a:ext cx="40896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902881" y="4418281"/>
            <a:ext cx="4075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247681" y="4565161"/>
            <a:ext cx="496931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frame by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328321" y="4723561"/>
            <a:ext cx="327013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frame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141120" y="4521961"/>
            <a:ext cx="708480" cy="4017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997921" y="4565161"/>
            <a:ext cx="623569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cast-based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029602" y="4723561"/>
            <a:ext cx="55303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animation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384481" y="3956042"/>
            <a:ext cx="1035540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computer assisted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624961" y="4114442"/>
            <a:ext cx="55303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animation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342721" y="3912841"/>
            <a:ext cx="1120320" cy="4017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1769761" y="3956042"/>
            <a:ext cx="72455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programmed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1856162" y="4114442"/>
            <a:ext cx="55303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animation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3054241" y="3956042"/>
            <a:ext cx="618759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algorithmic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3087361" y="4114442"/>
            <a:ext cx="55303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animation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1546561" y="3505321"/>
            <a:ext cx="1170192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Composition method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4596481" y="3705481"/>
            <a:ext cx="1440" cy="207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4230721" y="3956042"/>
            <a:ext cx="722955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video games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3980161" y="3505321"/>
            <a:ext cx="1219886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Improvisation method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2877121" y="3054602"/>
            <a:ext cx="96981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Create sequence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>
            <a:off x="7362721" y="3254760"/>
            <a:ext cx="1440" cy="1036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6442561" y="335844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>
            <a:off x="8288641" y="335844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>
            <a:off x="6442561" y="3358441"/>
            <a:ext cx="920160" cy="2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>
            <a:off x="7362721" y="3358441"/>
            <a:ext cx="925920" cy="2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>
            <a:off x="6442561" y="3705481"/>
            <a:ext cx="1440" cy="105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>
            <a:off x="5826241" y="3810601"/>
            <a:ext cx="1440" cy="102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>
            <a:off x="7057441" y="3810601"/>
            <a:ext cx="2880" cy="1022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>
            <a:off x="5826240" y="3810601"/>
            <a:ext cx="61632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>
            <a:off x="6442561" y="3810601"/>
            <a:ext cx="61488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2" name="Rectangle 66"/>
          <p:cNvSpPr>
            <a:spLocks noChangeArrowheads="1"/>
          </p:cNvSpPr>
          <p:nvPr/>
        </p:nvSpPr>
        <p:spPr bwMode="auto">
          <a:xfrm>
            <a:off x="5721121" y="3956042"/>
            <a:ext cx="213200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real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5703841" y="4114442"/>
            <a:ext cx="242054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time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5266081" y="3912841"/>
            <a:ext cx="1121760" cy="4017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812641" y="3956042"/>
            <a:ext cx="490519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real time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933601" y="4114442"/>
            <a:ext cx="248466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later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7" name="Rectangle 71"/>
          <p:cNvSpPr>
            <a:spLocks noChangeArrowheads="1"/>
          </p:cNvSpPr>
          <p:nvPr/>
        </p:nvSpPr>
        <p:spPr bwMode="auto">
          <a:xfrm>
            <a:off x="6495841" y="3912841"/>
            <a:ext cx="1123200" cy="4017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6274081" y="3505321"/>
            <a:ext cx="33983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online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09" name="Rectangle 73"/>
          <p:cNvSpPr>
            <a:spLocks noChangeArrowheads="1"/>
          </p:cNvSpPr>
          <p:nvPr/>
        </p:nvSpPr>
        <p:spPr bwMode="auto">
          <a:xfrm>
            <a:off x="5785920" y="3463561"/>
            <a:ext cx="1313280" cy="24192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>
            <a:off x="8288641" y="3705481"/>
            <a:ext cx="1440" cy="207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1" name="Rectangle 75"/>
          <p:cNvSpPr>
            <a:spLocks noChangeArrowheads="1"/>
          </p:cNvSpPr>
          <p:nvPr/>
        </p:nvSpPr>
        <p:spPr bwMode="auto">
          <a:xfrm>
            <a:off x="8187841" y="3956042"/>
            <a:ext cx="200376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film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2" name="Rectangle 76"/>
          <p:cNvSpPr>
            <a:spLocks noChangeArrowheads="1"/>
          </p:cNvSpPr>
          <p:nvPr/>
        </p:nvSpPr>
        <p:spPr bwMode="auto">
          <a:xfrm>
            <a:off x="8133121" y="4114442"/>
            <a:ext cx="304571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video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3" name="Rectangle 77"/>
          <p:cNvSpPr>
            <a:spLocks noChangeArrowheads="1"/>
          </p:cNvSpPr>
          <p:nvPr/>
        </p:nvSpPr>
        <p:spPr bwMode="auto">
          <a:xfrm>
            <a:off x="7728481" y="3912841"/>
            <a:ext cx="1120320" cy="4017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4" name="Rectangle 78"/>
          <p:cNvSpPr>
            <a:spLocks noChangeArrowheads="1"/>
          </p:cNvSpPr>
          <p:nvPr/>
        </p:nvSpPr>
        <p:spPr bwMode="auto">
          <a:xfrm>
            <a:off x="8115841" y="3505321"/>
            <a:ext cx="339837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offline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5" name="Rectangle 79"/>
          <p:cNvSpPr>
            <a:spLocks noChangeArrowheads="1"/>
          </p:cNvSpPr>
          <p:nvPr/>
        </p:nvSpPr>
        <p:spPr bwMode="auto">
          <a:xfrm>
            <a:off x="7630561" y="3463561"/>
            <a:ext cx="1314720" cy="24192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6" name="Rectangle 80"/>
          <p:cNvSpPr>
            <a:spLocks noChangeArrowheads="1"/>
          </p:cNvSpPr>
          <p:nvPr/>
        </p:nvSpPr>
        <p:spPr bwMode="auto">
          <a:xfrm>
            <a:off x="6861601" y="3054602"/>
            <a:ext cx="1006686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Display sequence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0017" name="Rectangle 81"/>
          <p:cNvSpPr>
            <a:spLocks noChangeArrowheads="1"/>
          </p:cNvSpPr>
          <p:nvPr/>
        </p:nvSpPr>
        <p:spPr bwMode="auto">
          <a:xfrm>
            <a:off x="3962880" y="2605322"/>
            <a:ext cx="1149354" cy="1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s-ES" altLang="es-ES" sz="998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Droid Sans Fallback" charset="0"/>
                <a:cs typeface="Droid Sans Fallback" charset="0"/>
              </a:rPr>
              <a:t>Computer animation</a:t>
            </a:r>
            <a:endParaRPr lang="es-ES" altLang="es-ES" sz="2358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6014881" y="5483881"/>
            <a:ext cx="2961045" cy="32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AU" altLang="es-ES" sz="1633" dirty="0">
                <a:solidFill>
                  <a:schemeClr val="tx2"/>
                </a:solidFill>
                <a:latin typeface="Times New Roman" panose="02020603050405020304" pitchFamily="18" charset="0"/>
                <a:cs typeface="Droid Sans Fallback" charset="0"/>
              </a:rPr>
              <a:t>(</a:t>
            </a:r>
            <a:r>
              <a:rPr lang="en-AU" altLang="es-ES" sz="1633" dirty="0" err="1">
                <a:solidFill>
                  <a:schemeClr val="tx2"/>
                </a:solidFill>
                <a:latin typeface="Times New Roman" panose="02020603050405020304" pitchFamily="18" charset="0"/>
                <a:cs typeface="Droid Sans Fallback" charset="0"/>
              </a:rPr>
              <a:t>Koussoulakou</a:t>
            </a:r>
            <a:r>
              <a:rPr lang="en-AU" altLang="es-ES" sz="1633" dirty="0">
                <a:solidFill>
                  <a:schemeClr val="tx2"/>
                </a:solidFill>
                <a:latin typeface="Times New Roman" panose="02020603050405020304" pitchFamily="18" charset="0"/>
                <a:cs typeface="Droid Sans Fallback" charset="0"/>
              </a:rPr>
              <a:t> and </a:t>
            </a:r>
            <a:r>
              <a:rPr lang="en-AU" altLang="es-ES" sz="1633" dirty="0" err="1">
                <a:solidFill>
                  <a:schemeClr val="tx2"/>
                </a:solidFill>
                <a:latin typeface="Times New Roman" panose="02020603050405020304" pitchFamily="18" charset="0"/>
                <a:cs typeface="Droid Sans Fallback" charset="0"/>
              </a:rPr>
              <a:t>Kraak</a:t>
            </a:r>
            <a:r>
              <a:rPr lang="en-AU" altLang="es-ES" sz="1633" dirty="0">
                <a:solidFill>
                  <a:schemeClr val="tx2"/>
                </a:solidFill>
                <a:latin typeface="Times New Roman" panose="02020603050405020304" pitchFamily="18" charset="0"/>
                <a:cs typeface="Droid Sans Fallback" charset="0"/>
              </a:rPr>
              <a:t>, 1992)</a:t>
            </a:r>
          </a:p>
        </p:txBody>
      </p:sp>
      <p:sp>
        <p:nvSpPr>
          <p:cNvPr id="43091" name="Rectangle 83"/>
          <p:cNvSpPr>
            <a:spLocks noGrp="1" noChangeArrowheads="1"/>
          </p:cNvSpPr>
          <p:nvPr>
            <p:ph type="title"/>
          </p:nvPr>
        </p:nvSpPr>
        <p:spPr>
          <a:xfrm>
            <a:off x="685441" y="609481"/>
            <a:ext cx="7773120" cy="1143360"/>
          </a:xfrm>
          <a:noFill/>
        </p:spPr>
        <p:txBody>
          <a:bodyPr/>
          <a:lstStyle/>
          <a:p>
            <a:pPr eaLnBrk="1" hangingPunct="1"/>
            <a:r>
              <a:rPr lang="en-US" altLang="es-ES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methods</a:t>
            </a:r>
            <a:endParaRPr lang="en-US" altLang="es-ES" sz="281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743" y="8986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b="1" dirty="0" smtClean="0"/>
              <a:t>Tools for designing animations</a:t>
            </a:r>
            <a:endParaRPr lang="en-AU" sz="3266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619" y="1484784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ES" sz="2631" dirty="0">
                <a:solidFill>
                  <a:schemeClr val="accent1">
                    <a:lumMod val="50000"/>
                  </a:schemeClr>
                </a:solidFill>
              </a:rPr>
              <a:t>Animation-specific semiotic </a:t>
            </a:r>
            <a:r>
              <a:rPr lang="en-US" altLang="es-ES" sz="2631" dirty="0" smtClean="0">
                <a:solidFill>
                  <a:schemeClr val="accent1">
                    <a:lumMod val="50000"/>
                  </a:schemeClr>
                </a:solidFill>
              </a:rPr>
              <a:t>variables (equivalent to visual variables in 2D traditional mapping)</a:t>
            </a:r>
          </a:p>
          <a:p>
            <a:pPr marL="0" indent="0" eaLnBrk="1" hangingPunct="1">
              <a:buNone/>
              <a:defRPr/>
            </a:pPr>
            <a:endParaRPr lang="en-US" altLang="es-ES" sz="263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Data display</a:t>
            </a: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Duration</a:t>
            </a: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Frequency</a:t>
            </a: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Order</a:t>
            </a: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Exchange value</a:t>
            </a: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Synchronization</a:t>
            </a:r>
          </a:p>
          <a:p>
            <a:pPr lvl="1" eaLnBrk="1" hangingPunct="1">
              <a:defRPr/>
            </a:pPr>
            <a:r>
              <a:rPr lang="en-US" altLang="es-ES" sz="223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s-ES" altLang="es-ES" sz="1777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036" name="1 Rectángulo"/>
          <p:cNvSpPr>
            <a:spLocks noChangeArrowheads="1"/>
          </p:cNvSpPr>
          <p:nvPr/>
        </p:nvSpPr>
        <p:spPr bwMode="auto">
          <a:xfrm>
            <a:off x="5617441" y="2383561"/>
            <a:ext cx="1343638" cy="27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8142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endParaRPr lang="en-US" altLang="es-ES" sz="18142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b="1" dirty="0" smtClean="0"/>
              <a:t>Implementation tools</a:t>
            </a:r>
            <a:endParaRPr lang="en-AU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Multimedia</a:t>
            </a:r>
          </a:p>
          <a:p>
            <a:pPr eaLnBrk="1" hangingPunct="1">
              <a:defRPr/>
            </a:pP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Office</a:t>
            </a:r>
            <a:endParaRPr lang="en-US" alt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GIS</a:t>
            </a:r>
            <a:endParaRPr lang="en-US" alt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Animators (like GIFT animators)</a:t>
            </a:r>
            <a:endParaRPr lang="en-US" alt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Virtual Reality</a:t>
            </a:r>
            <a:endParaRPr lang="en-US" alt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Geo-visualization (like </a:t>
            </a:r>
            <a:r>
              <a:rPr lang="en-US" altLang="es-ES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Forester</a:t>
            </a:r>
            <a:r>
              <a:rPr lang="en-US" altLang="es-E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alt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C:\My Documents\LD352\net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1" y="514441"/>
            <a:ext cx="8277120" cy="58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 descr="C:\My Documents\LD352\points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1" y="514441"/>
            <a:ext cx="8277120" cy="58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:\My Documents\LD352\route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1" y="514441"/>
            <a:ext cx="8277120" cy="58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658561" y="357481"/>
            <a:ext cx="2257134" cy="5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1">
              <a:lnSpc>
                <a:spcPct val="94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Calibri" panose="020F0502020204030204" pitchFamily="34" charset="0"/>
              </a:rPr>
              <a:t>Power Point</a:t>
            </a:r>
          </a:p>
        </p:txBody>
      </p:sp>
    </p:spTree>
    <p:extLst>
      <p:ext uri="{BB962C8B-B14F-4D97-AF65-F5344CB8AC3E}">
        <p14:creationId xmlns:p14="http://schemas.microsoft.com/office/powerpoint/2010/main" val="20328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297" y="1916832"/>
            <a:ext cx="4320480" cy="1143000"/>
          </a:xfrm>
        </p:spPr>
        <p:txBody>
          <a:bodyPr/>
          <a:lstStyle/>
          <a:p>
            <a:pPr algn="l"/>
            <a:r>
              <a:rPr lang="en-AU" dirty="0" smtClean="0"/>
              <a:t>Animated visualization of real estate prices in Madrid</a:t>
            </a:r>
            <a:endParaRPr lang="en-AU" dirty="0"/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2231"/>
            <a:ext cx="4602223" cy="67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136904" cy="6739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altLang="es-ES" sz="2812" dirty="0" smtClean="0">
                <a:cs typeface="Arial" panose="020B0604020202020204" pitchFamily="34" charset="0"/>
              </a:rPr>
              <a:t>Visualization of </a:t>
            </a:r>
            <a:r>
              <a:rPr lang="en-AU" altLang="es-ES" sz="2812" dirty="0" smtClean="0">
                <a:cs typeface="Arial" panose="020B0604020202020204" pitchFamily="34" charset="0"/>
                <a:hlinkClick r:id="rId2"/>
              </a:rPr>
              <a:t>Los Angeles</a:t>
            </a:r>
            <a:r>
              <a:rPr lang="en-AU" altLang="es-ES" sz="2812" dirty="0" smtClean="0">
                <a:cs typeface="Arial" panose="020B0604020202020204" pitchFamily="34" charset="0"/>
              </a:rPr>
              <a:t> UCLA University</a:t>
            </a:r>
            <a:endParaRPr lang="en-AU" altLang="es-ES" sz="2812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412776"/>
            <a:ext cx="68237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841" y="1600201"/>
            <a:ext cx="5988960" cy="411408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Origins of multimedia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: sequential representation of images (slides like) together with sound</a:t>
            </a:r>
          </a:p>
          <a:p>
            <a:pPr>
              <a:spcAft>
                <a:spcPts val="600"/>
              </a:spcAft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: combined media with interactive links (interactive multimedia)</a:t>
            </a:r>
          </a:p>
          <a:p>
            <a:pPr>
              <a:spcAft>
                <a:spcPts val="600"/>
              </a:spcAft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Multimedia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AU" sz="2400" u="sng" dirty="0" smtClean="0">
                <a:solidFill>
                  <a:schemeClr val="accent1">
                    <a:lumMod val="75000"/>
                  </a:schemeClr>
                </a:solidFill>
              </a:rPr>
              <a:t>interaction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with varying forms of </a:t>
            </a:r>
            <a:r>
              <a:rPr lang="en-AU" sz="2400" u="sng" dirty="0" smtClean="0">
                <a:solidFill>
                  <a:schemeClr val="accent1">
                    <a:lumMod val="75000"/>
                  </a:schemeClr>
                </a:solidFill>
              </a:rPr>
              <a:t>media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(text, graphs, images, sound, narration, animation, video…) supported by </a:t>
            </a:r>
            <a:r>
              <a:rPr lang="en-AU" sz="2400" u="sng" dirty="0" smtClean="0">
                <a:solidFill>
                  <a:schemeClr val="accent1">
                    <a:lumMod val="75000"/>
                  </a:schemeClr>
                </a:solidFill>
              </a:rPr>
              <a:t>computers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AU" sz="2400" u="sng" dirty="0" smtClean="0">
                <a:solidFill>
                  <a:schemeClr val="accent1">
                    <a:lumMod val="75000"/>
                  </a:schemeClr>
                </a:solidFill>
              </a:rPr>
              <a:t>internet</a:t>
            </a:r>
            <a:endParaRPr lang="en-A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411841" y="363241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Introduction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41" y="1665001"/>
            <a:ext cx="2289600" cy="460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b="1" dirty="0" smtClean="0"/>
              <a:t>Bibliography</a:t>
            </a:r>
            <a:endParaRPr lang="en-AU" sz="4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11" y="1700808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fr-FR" altLang="es-ES" sz="2000" dirty="0" smtClean="0">
                <a:solidFill>
                  <a:srgbClr val="003300"/>
                </a:solidFill>
              </a:rPr>
              <a:t>Cauvin, C., Escobar, F. And Serradj, A, (2010), Thematic Cartography, 3 vols. Londres: </a:t>
            </a:r>
            <a:r>
              <a:rPr lang="fr-FR" altLang="es-ES" sz="2000" dirty="0" smtClean="0">
                <a:solidFill>
                  <a:srgbClr val="003300"/>
                </a:solidFill>
              </a:rPr>
              <a:t>Wiley</a:t>
            </a:r>
            <a:endParaRPr lang="fr-FR" altLang="es-ES" sz="2000" dirty="0">
              <a:solidFill>
                <a:srgbClr val="0033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FR" altLang="es-ES" sz="2000" dirty="0">
                <a:solidFill>
                  <a:srgbClr val="003300"/>
                </a:solidFill>
              </a:rPr>
              <a:t>Brunsdon, C., Corcoran J., Higgs G., 2007, « Visualising space and time in crime patterns: a comparison of methods. », Computers, Environment and Urban Systems, vol.31, p. 52-75</a:t>
            </a:r>
            <a:r>
              <a:rPr lang="fr-FR" altLang="es-ES" sz="2000" dirty="0" smtClean="0">
                <a:solidFill>
                  <a:srgbClr val="003300"/>
                </a:solidFill>
              </a:rPr>
              <a:t>.</a:t>
            </a:r>
            <a:endParaRPr lang="fr-FR" altLang="es-ES" sz="2000" dirty="0">
              <a:solidFill>
                <a:srgbClr val="0033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fr-FR" altLang="es-ES" sz="2000" dirty="0">
                <a:solidFill>
                  <a:srgbClr val="003300"/>
                </a:solidFill>
              </a:rPr>
              <a:t>Cartwright W., Peterson M.P., Gartner G., 1999, Multimedia Cartography, Springer verlag, Berlin, 343 p.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s-ES" sz="2000" dirty="0" err="1">
                <a:solidFill>
                  <a:srgbClr val="003300"/>
                </a:solidFill>
              </a:rPr>
              <a:t>DiBiase</a:t>
            </a:r>
            <a:r>
              <a:rPr lang="en-US" altLang="es-ES" sz="2000" dirty="0">
                <a:solidFill>
                  <a:srgbClr val="003300"/>
                </a:solidFill>
              </a:rPr>
              <a:t> D., </a:t>
            </a:r>
            <a:r>
              <a:rPr lang="en-US" altLang="es-ES" sz="2000" dirty="0" err="1">
                <a:solidFill>
                  <a:srgbClr val="003300"/>
                </a:solidFill>
              </a:rPr>
              <a:t>MaCEachren</a:t>
            </a:r>
            <a:r>
              <a:rPr lang="en-US" altLang="es-ES" sz="2000" dirty="0">
                <a:solidFill>
                  <a:srgbClr val="003300"/>
                </a:solidFill>
              </a:rPr>
              <a:t> A.M., </a:t>
            </a:r>
            <a:r>
              <a:rPr lang="en-US" altLang="es-ES" sz="2000" dirty="0" err="1">
                <a:solidFill>
                  <a:srgbClr val="003300"/>
                </a:solidFill>
              </a:rPr>
              <a:t>Krygier</a:t>
            </a:r>
            <a:r>
              <a:rPr lang="en-US" altLang="es-ES" sz="2000" dirty="0">
                <a:solidFill>
                  <a:srgbClr val="003300"/>
                </a:solidFill>
              </a:rPr>
              <a:t> J. B., Reeves C., 1992, « Animation and the role of map design in scientific visualization », Cartography and geographic information systems, vol. 19, n° 4, p. 201-214.</a:t>
            </a:r>
            <a:endParaRPr lang="fr-FR" altLang="es-ES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000640" cy="9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3162" rIns="81638" bIns="40819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r>
              <a:rPr lang="en-AU" altLang="en-US" sz="3200" b="1" dirty="0" smtClean="0">
                <a:solidFill>
                  <a:srgbClr val="008080"/>
                </a:solidFill>
                <a:latin typeface="Calibri" pitchFamily="34" charset="0"/>
              </a:rPr>
              <a:t>Multimedia and mapping</a:t>
            </a:r>
          </a:p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endParaRPr lang="en-AU" altLang="en-US" sz="2540" b="1" dirty="0" smtClean="0">
              <a:solidFill>
                <a:srgbClr val="008080"/>
              </a:solidFill>
              <a:latin typeface="Calibri" pitchFamily="34" charset="0"/>
            </a:endParaRPr>
          </a:p>
          <a:p>
            <a:pPr marL="414726" indent="-414726" eaLnBrk="1">
              <a:spcBef>
                <a:spcPts val="544"/>
              </a:spcBef>
              <a:buClr>
                <a:srgbClr val="000000"/>
              </a:buClr>
              <a:buSzPct val="100000"/>
              <a:buFontTx/>
              <a:buChar char="-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r>
              <a:rPr lang="en-AU" altLang="en-US" sz="2540" dirty="0" smtClean="0">
                <a:solidFill>
                  <a:srgbClr val="008080"/>
                </a:solidFill>
                <a:latin typeface="Calibri" pitchFamily="34" charset="0"/>
              </a:rPr>
              <a:t>It multiplies the visualization possibilities on the varying dimensions that geographic data may adopt</a:t>
            </a:r>
          </a:p>
          <a:p>
            <a:pPr marL="414726" indent="-414726" eaLnBrk="1">
              <a:spcBef>
                <a:spcPts val="544"/>
              </a:spcBef>
              <a:buClr>
                <a:srgbClr val="000000"/>
              </a:buClr>
              <a:buSzPct val="100000"/>
              <a:buFontTx/>
              <a:buChar char="-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r>
              <a:rPr lang="en-US" altLang="en-US" sz="2540" dirty="0" smtClean="0">
                <a:solidFill>
                  <a:srgbClr val="008080"/>
                </a:solidFill>
                <a:latin typeface="Calibri" pitchFamily="34" charset="0"/>
              </a:rPr>
              <a:t>It multiplies </a:t>
            </a:r>
            <a:r>
              <a:rPr lang="en-US" altLang="en-US" sz="2540" dirty="0">
                <a:solidFill>
                  <a:srgbClr val="008080"/>
                </a:solidFill>
                <a:latin typeface="Calibri" pitchFamily="34" charset="0"/>
              </a:rPr>
              <a:t>the visualization possibilities of its spatial and temporal evolution</a:t>
            </a:r>
          </a:p>
          <a:p>
            <a:pPr marL="414726" indent="-414726" eaLnBrk="1">
              <a:spcBef>
                <a:spcPts val="544"/>
              </a:spcBef>
              <a:buClr>
                <a:srgbClr val="000000"/>
              </a:buClr>
              <a:buSzPct val="100000"/>
              <a:buFontTx/>
              <a:buChar char="-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r>
              <a:rPr lang="en-US" altLang="en-US" sz="2540" dirty="0" smtClean="0">
                <a:solidFill>
                  <a:srgbClr val="008080"/>
                </a:solidFill>
                <a:latin typeface="Calibri" pitchFamily="34" charset="0"/>
              </a:rPr>
              <a:t>It allows </a:t>
            </a:r>
            <a:r>
              <a:rPr lang="en-US" altLang="en-US" sz="2540" dirty="0">
                <a:solidFill>
                  <a:srgbClr val="008080"/>
                </a:solidFill>
                <a:latin typeface="Calibri" pitchFamily="34" charset="0"/>
              </a:rPr>
              <a:t>for faster and easier understanding</a:t>
            </a:r>
          </a:p>
          <a:p>
            <a:pPr marL="414726" indent="-414726" eaLnBrk="1">
              <a:spcBef>
                <a:spcPts val="544"/>
              </a:spcBef>
              <a:buClr>
                <a:srgbClr val="000000"/>
              </a:buClr>
              <a:buSzPct val="100000"/>
              <a:buFontTx/>
              <a:buChar char="-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r>
              <a:rPr lang="en-US" altLang="en-US" sz="2540" dirty="0">
                <a:solidFill>
                  <a:srgbClr val="008080"/>
                </a:solidFill>
                <a:latin typeface="Calibri" pitchFamily="34" charset="0"/>
              </a:rPr>
              <a:t>The essential question is: which </a:t>
            </a:r>
            <a:r>
              <a:rPr lang="en-US" altLang="en-US" sz="2540" dirty="0" smtClean="0">
                <a:solidFill>
                  <a:srgbClr val="008080"/>
                </a:solidFill>
                <a:latin typeface="Calibri" pitchFamily="34" charset="0"/>
              </a:rPr>
              <a:t>media </a:t>
            </a:r>
            <a:r>
              <a:rPr lang="en-US" altLang="en-US" sz="2540" dirty="0">
                <a:solidFill>
                  <a:srgbClr val="008080"/>
                </a:solidFill>
                <a:latin typeface="Calibri" pitchFamily="34" charset="0"/>
              </a:rPr>
              <a:t>are better adapted to the objective pursued</a:t>
            </a:r>
            <a:r>
              <a:rPr lang="en-US" altLang="en-US" sz="2540" dirty="0" smtClean="0">
                <a:solidFill>
                  <a:srgbClr val="008080"/>
                </a:solidFill>
                <a:latin typeface="Calibri" pitchFamily="34" charset="0"/>
              </a:rPr>
              <a:t>?</a:t>
            </a:r>
          </a:p>
          <a:p>
            <a:pPr eaLnBrk="1">
              <a:spcBef>
                <a:spcPts val="544"/>
              </a:spcBef>
              <a:buClr>
                <a:srgbClr val="000000"/>
              </a:buClr>
              <a:buSzPct val="100000"/>
              <a:tabLst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</a:tabLst>
              <a:defRPr/>
            </a:pPr>
            <a:endParaRPr lang="es-ES" altLang="en-US" sz="2540" dirty="0" smtClean="0">
              <a:solidFill>
                <a:srgbClr val="008080"/>
              </a:solidFill>
              <a:latin typeface="Calibri" pitchFamily="34" charset="0"/>
            </a:endParaRPr>
          </a:p>
          <a:p>
            <a:pPr algn="ctr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54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Well-used complementarity will result in the best </a:t>
            </a:r>
            <a:r>
              <a:rPr lang="en-US" altLang="en-US" sz="254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outcomes</a:t>
            </a:r>
            <a:endParaRPr lang="es-ES" altLang="en-US" sz="2177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684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Marcador de contenido"/>
          <p:cNvSpPr>
            <a:spLocks noGrp="1"/>
          </p:cNvSpPr>
          <p:nvPr>
            <p:ph idx="1"/>
          </p:nvPr>
        </p:nvSpPr>
        <p:spPr>
          <a:xfrm>
            <a:off x="1150560" y="2387881"/>
            <a:ext cx="6301760" cy="453600"/>
          </a:xfrm>
        </p:spPr>
        <p:txBody>
          <a:bodyPr/>
          <a:lstStyle/>
          <a:p>
            <a:r>
              <a:rPr lang="en-US" altLang="es-ES" sz="2540" dirty="0" smtClean="0"/>
              <a:t>2002</a:t>
            </a:r>
            <a:endParaRPr lang="en-US" altLang="es-ES" sz="2540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 bwMode="auto">
          <a:xfrm>
            <a:off x="4165921" y="2387881"/>
            <a:ext cx="849600" cy="4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54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2006	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6988321" y="2387881"/>
            <a:ext cx="849600" cy="4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54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95536" y="475304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US" altLang="en-US" sz="2800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Attention must be paid to obsolescence</a:t>
            </a:r>
            <a:endParaRPr lang="en-US" altLang="en-US" sz="2800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  <p:pic>
        <p:nvPicPr>
          <p:cNvPr id="15368" name="Imagen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81" y="3125161"/>
            <a:ext cx="2541600" cy="18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n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61" y="3146761"/>
            <a:ext cx="2181600" cy="187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45" y="3224892"/>
            <a:ext cx="2617642" cy="17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00808"/>
            <a:ext cx="6903360" cy="1828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2540" i="1" dirty="0">
                <a:solidFill>
                  <a:schemeClr val="accent1">
                    <a:lumMod val="75000"/>
                  </a:schemeClr>
                </a:solidFill>
              </a:rPr>
              <a:t>The human perceptual system is better </a:t>
            </a:r>
            <a:r>
              <a:rPr lang="en-US" sz="2540" i="1" dirty="0" smtClean="0">
                <a:solidFill>
                  <a:schemeClr val="accent1">
                    <a:lumMod val="75000"/>
                  </a:schemeClr>
                </a:solidFill>
              </a:rPr>
              <a:t>tuned </a:t>
            </a:r>
            <a:r>
              <a:rPr lang="en-US" sz="2540" i="1" dirty="0">
                <a:solidFill>
                  <a:schemeClr val="accent1">
                    <a:lumMod val="75000"/>
                  </a:schemeClr>
                </a:solidFill>
              </a:rPr>
              <a:t>to perceive stimuli in motion than static stimuli [..]. People have special sensors to detect movement</a:t>
            </a:r>
            <a:r>
              <a:rPr lang="en-US" sz="254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s-ES" sz="254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AU" sz="254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AU" sz="2540" dirty="0" err="1">
                <a:solidFill>
                  <a:schemeClr val="accent1">
                    <a:lumMod val="75000"/>
                  </a:schemeClr>
                </a:solidFill>
              </a:rPr>
              <a:t>Ormerling</a:t>
            </a:r>
            <a:r>
              <a:rPr lang="en-AU" sz="2540" dirty="0">
                <a:solidFill>
                  <a:schemeClr val="accent1">
                    <a:lumMod val="75000"/>
                  </a:schemeClr>
                </a:solidFill>
              </a:rPr>
              <a:t>, 1995)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11841" y="331288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Principles of animation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1412776"/>
            <a:ext cx="7810560" cy="37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s-ES" sz="2903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Animation constitutes a new branch of Cartography, despite the fact that cinema is over a hundred years old</a:t>
            </a:r>
            <a:endParaRPr lang="es-ES" altLang="es-ES" sz="2903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s-ES" sz="2903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578603" y="3068960"/>
            <a:ext cx="0" cy="6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31840" y="4196580"/>
            <a:ext cx="2941896" cy="5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AU" altLang="es-ES" sz="2903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Digital Revolution</a:t>
            </a:r>
            <a:endParaRPr lang="en-AU" altLang="es-ES" sz="2903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52321" y="98280"/>
            <a:ext cx="7050240" cy="1036800"/>
          </a:xfrm>
        </p:spPr>
        <p:txBody>
          <a:bodyPr/>
          <a:lstStyle/>
          <a:p>
            <a:pPr algn="l">
              <a:defRPr/>
            </a:pPr>
            <a:r>
              <a:rPr lang="en-AU" altLang="es-ES" b="1" dirty="0" smtClean="0"/>
              <a:t>First animated map</a:t>
            </a:r>
            <a:endParaRPr lang="en-AU" altLang="es-ES" b="1" dirty="0"/>
          </a:p>
        </p:txBody>
      </p:sp>
      <p:pic>
        <p:nvPicPr>
          <p:cNvPr id="2662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81" y="1483560"/>
            <a:ext cx="5434560" cy="36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827584" y="5301208"/>
            <a:ext cx="8245440" cy="10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>
              <a:defRPr/>
            </a:pPr>
            <a:r>
              <a:rPr lang="en-US" altLang="es-ES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Anonymous. </a:t>
            </a:r>
            <a:r>
              <a:rPr lang="en-US" altLang="es-ES" sz="20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“To </a:t>
            </a:r>
            <a:r>
              <a:rPr lang="en-US" altLang="es-ES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victory by </a:t>
            </a:r>
            <a:r>
              <a:rPr lang="en-US" altLang="es-ES" sz="20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arms”, </a:t>
            </a:r>
            <a:r>
              <a:rPr lang="en-US" altLang="es-ES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1916. Silent film </a:t>
            </a:r>
            <a:r>
              <a:rPr lang="en-US" altLang="es-ES" sz="20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b/w</a:t>
            </a:r>
            <a:r>
              <a:rPr lang="en-US" altLang="es-ES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10 ’30’ ’</a:t>
            </a:r>
          </a:p>
          <a:p>
            <a:pPr algn="l">
              <a:defRPr/>
            </a:pPr>
            <a:r>
              <a:rPr lang="en-US" altLang="es-ES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Communication and production establishment of the Defense Archives (ECPAD), Ivry-sur-Seine</a:t>
            </a:r>
            <a:endParaRPr lang="es-ES" altLang="es-ES" sz="20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411841" y="404664"/>
            <a:ext cx="7882560" cy="6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en-AU" altLang="en-US" b="1" dirty="0" smtClean="0">
                <a:solidFill>
                  <a:srgbClr val="006B6B"/>
                </a:solidFill>
                <a:latin typeface="Calibri" panose="020F0502020204030204" pitchFamily="34" charset="0"/>
              </a:rPr>
              <a:t>Animated Mapping</a:t>
            </a:r>
            <a:endParaRPr lang="en-AU" altLang="en-US" b="1" dirty="0">
              <a:solidFill>
                <a:srgbClr val="006B6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412776"/>
            <a:ext cx="8424936" cy="37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155000"/>
              </a:lnSpc>
              <a:buFontTx/>
              <a:buNone/>
              <a:defRPr/>
            </a:pPr>
            <a:r>
              <a:rPr lang="en-US" altLang="es-ES" sz="2903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MacEarchen</a:t>
            </a:r>
            <a:r>
              <a:rPr lang="en-US" altLang="es-ES" sz="2903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(1994) </a:t>
            </a:r>
            <a:r>
              <a:rPr lang="en-US" altLang="es-ES" sz="2903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defines </a:t>
            </a:r>
            <a:r>
              <a:rPr lang="en-US" altLang="es-ES" sz="2903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map as</a:t>
            </a:r>
          </a:p>
          <a:p>
            <a:pPr algn="ctr" eaLnBrk="1" hangingPunct="1">
              <a:lnSpc>
                <a:spcPct val="155000"/>
              </a:lnSpc>
              <a:buFontTx/>
              <a:buNone/>
              <a:defRPr/>
            </a:pPr>
            <a:r>
              <a:rPr lang="en-US" altLang="es-ES" sz="2903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altLang="es-ES" i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Dynamic and interactive </a:t>
            </a:r>
            <a:r>
              <a:rPr lang="en-US" altLang="es-ES" i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spatial </a:t>
            </a:r>
            <a:r>
              <a:rPr lang="en-US" altLang="es-ES" i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information tools</a:t>
            </a:r>
            <a:endParaRPr lang="en-US" altLang="es-ES" sz="3538" b="1" i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362842" y="3310976"/>
            <a:ext cx="0" cy="6220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177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33424" y="4365104"/>
            <a:ext cx="639303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s-E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Some kind of animation is </a:t>
            </a:r>
            <a:r>
              <a:rPr lang="en-US" alt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necessary</a:t>
            </a:r>
          </a:p>
          <a:p>
            <a:pPr algn="ctr"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endParaRPr lang="en-US" altLang="es-E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  <a:p>
            <a:pPr algn="ctr"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s-E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(in multimedia </a:t>
            </a:r>
            <a:r>
              <a:rPr lang="en-US" alt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software </a:t>
            </a:r>
            <a:r>
              <a:rPr lang="en-US" altLang="es-E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we call animation </a:t>
            </a:r>
            <a:r>
              <a:rPr lang="en-US" alt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to</a:t>
            </a:r>
            <a:endParaRPr lang="en-US" altLang="es-E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  <a:p>
            <a:pPr algn="ctr" eaLnBrk="1" hangingPunct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altLang="es-E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rPr>
              <a:t>any interactive, animated object ... that performs an action)</a:t>
            </a:r>
            <a:endParaRPr lang="es-ES" altLang="es-ES" sz="1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681</Words>
  <Application>Microsoft Office PowerPoint</Application>
  <PresentationFormat>Presentación en pantalla (4:3)</PresentationFormat>
  <Paragraphs>147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Calibri</vt:lpstr>
      <vt:lpstr>Droid Sans Fallback</vt:lpstr>
      <vt:lpstr>Times New Roman</vt:lpstr>
      <vt:lpstr>Diseño predeterminado</vt:lpstr>
      <vt:lpstr>Presentación de PowerPoint</vt:lpstr>
      <vt:lpstr>Content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First animated map</vt:lpstr>
      <vt:lpstr>Presentación de PowerPoint</vt:lpstr>
      <vt:lpstr>Presentación de PowerPoint</vt:lpstr>
      <vt:lpstr>Presentación de PowerPoint</vt:lpstr>
      <vt:lpstr>Presentación de PowerPoint</vt:lpstr>
      <vt:lpstr>Animated map types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Production methods</vt:lpstr>
      <vt:lpstr>Tools for designing animations</vt:lpstr>
      <vt:lpstr>Implementation tools</vt:lpstr>
      <vt:lpstr>Presentación de PowerPoint</vt:lpstr>
      <vt:lpstr>Animated visualization of real estate prices in Madrid</vt:lpstr>
      <vt:lpstr>Presentación de PowerPoint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Revisor</cp:lastModifiedBy>
  <cp:revision>96</cp:revision>
  <dcterms:created xsi:type="dcterms:W3CDTF">2004-10-25T14:16:47Z</dcterms:created>
  <dcterms:modified xsi:type="dcterms:W3CDTF">2020-06-03T11:11:33Z</dcterms:modified>
</cp:coreProperties>
</file>